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817" r:id="rId1"/>
  </p:sldMasterIdLst>
  <p:notesMasterIdLst>
    <p:notesMasterId r:id="rId25"/>
  </p:notesMasterIdLst>
  <p:handoutMasterIdLst>
    <p:handoutMasterId r:id="rId26"/>
  </p:handoutMasterIdLst>
  <p:sldIdLst>
    <p:sldId id="1878" r:id="rId2"/>
    <p:sldId id="11858" r:id="rId3"/>
    <p:sldId id="11862" r:id="rId4"/>
    <p:sldId id="11863" r:id="rId5"/>
    <p:sldId id="11864" r:id="rId6"/>
    <p:sldId id="11865" r:id="rId7"/>
    <p:sldId id="11866" r:id="rId8"/>
    <p:sldId id="11867" r:id="rId9"/>
    <p:sldId id="11868" r:id="rId10"/>
    <p:sldId id="11869" r:id="rId11"/>
    <p:sldId id="11870" r:id="rId12"/>
    <p:sldId id="2298" r:id="rId13"/>
    <p:sldId id="11772" r:id="rId14"/>
    <p:sldId id="11871" r:id="rId15"/>
    <p:sldId id="1521" r:id="rId16"/>
    <p:sldId id="11856" r:id="rId17"/>
    <p:sldId id="1523" r:id="rId18"/>
    <p:sldId id="11872" r:id="rId19"/>
    <p:sldId id="11873" r:id="rId20"/>
    <p:sldId id="11874" r:id="rId21"/>
    <p:sldId id="1538" r:id="rId22"/>
    <p:sldId id="11875" r:id="rId23"/>
    <p:sldId id="11876" r:id="rId2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emplate" id="{888AB95E-1B7E-4E95-8F39-C5D0E8372BC2}">
          <p14:sldIdLst>
            <p14:sldId id="1878"/>
            <p14:sldId id="11858"/>
            <p14:sldId id="11862"/>
            <p14:sldId id="11863"/>
            <p14:sldId id="11864"/>
            <p14:sldId id="11865"/>
            <p14:sldId id="11866"/>
            <p14:sldId id="11867"/>
            <p14:sldId id="11868"/>
            <p14:sldId id="11869"/>
            <p14:sldId id="11870"/>
            <p14:sldId id="2298"/>
            <p14:sldId id="11772"/>
            <p14:sldId id="11871"/>
            <p14:sldId id="1521"/>
            <p14:sldId id="11856"/>
            <p14:sldId id="1523"/>
            <p14:sldId id="11872"/>
            <p14:sldId id="11873"/>
            <p14:sldId id="11874"/>
            <p14:sldId id="1538"/>
            <p14:sldId id="11875"/>
            <p14:sldId id="118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4"/>
    <a:srgbClr val="009900"/>
    <a:srgbClr val="1E1EC2"/>
    <a:srgbClr val="BDBDBD"/>
    <a:srgbClr val="D83B01"/>
    <a:srgbClr val="D2D2D2"/>
    <a:srgbClr val="E6E6E6"/>
    <a:srgbClr val="FFB900"/>
    <a:srgbClr val="303030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3312" autoAdjust="0"/>
  </p:normalViewPr>
  <p:slideViewPr>
    <p:cSldViewPr snapToGrid="0">
      <p:cViewPr varScale="1">
        <p:scale>
          <a:sx n="68" d="100"/>
          <a:sy n="68" d="100"/>
        </p:scale>
        <p:origin x="10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12/9/2022 1:34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12/9/2022 1:34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12/9/2022 1:34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92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858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300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12/9/2022 1:34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02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933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12/9/2022 1:34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83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12/9/2022 1:34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91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12/9/2022 1:34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78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44C4B-E218-4158-810E-47EF8FD635F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12/9/2022 1:34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8064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8994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12/9/2022 1:34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96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12/9/2022 1:34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47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12/9/2022 1:34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05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12/9/2022 1:34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20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12/9/2022 1:34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93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12/9/2022 1:34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56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12/9/2022 1:34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83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12/9/2022 1:34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0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37060" y="1178193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9111DE-B006-4BB2-9BD0-8D5712D8C2A9}"/>
              </a:ext>
            </a:extLst>
          </p:cNvPr>
          <p:cNvSpPr/>
          <p:nvPr userDrawn="1"/>
        </p:nvSpPr>
        <p:spPr bwMode="white">
          <a:xfrm>
            <a:off x="584200" y="1929897"/>
            <a:ext cx="6676335" cy="12105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Identity platform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Developer training</a:t>
            </a:r>
          </a:p>
        </p:txBody>
      </p:sp>
    </p:spTree>
    <p:extLst>
      <p:ext uri="{BB962C8B-B14F-4D97-AF65-F5344CB8AC3E}">
        <p14:creationId xmlns:p14="http://schemas.microsoft.com/office/powerpoint/2010/main" val="422665833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76508" y="317230"/>
            <a:ext cx="6881813" cy="6272213"/>
          </a:xfrm>
          <a:blipFill>
            <a:blip r:embed="rId3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15871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142836" y="201153"/>
            <a:ext cx="6881813" cy="6272213"/>
          </a:xfrm>
          <a:blipFill>
            <a:blip r:embed="rId3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18627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6058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9977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4209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1787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66026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5653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62408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E43F-1063-4EC8-95E2-487DBFB96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A00E3-5028-4B00-83F0-E59730BBD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7D7E2-36BD-4572-84C3-1B70326D3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C8D36-9310-41A8-B06E-D19F4FB31E40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33FA7-C34A-45D1-846F-0B402B80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F6724-BE91-40D7-921D-BE08B5BF8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2F836-5383-4E9E-86E5-DFF432F19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63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553998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Microsoft Identity Developer training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2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D4A7-F44D-4924-B8AF-37BD6E77F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7087-3179-4D53-8810-E65164010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816BC-B383-4040-A5E9-7E7590E4F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C8D36-9310-41A8-B06E-D19F4FB31E40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AA367-7E35-4481-9659-C6054B249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7EFE7-ABB4-47E0-9887-A6F7075F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2F836-5383-4E9E-86E5-DFF432F19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802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2B2A1-9FA3-48F4-AC1E-DC43EB001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16ABF-470C-4FDA-B059-71C915310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BC7C9-8C89-4B4F-AF69-BA4C47BF1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7F676-B63F-4178-8601-34827FB92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25AF42-F900-4D59-8433-AF8AF99A48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B0ECC1-3446-45F7-A69F-14C989CFB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C8D36-9310-41A8-B06E-D19F4FB31E40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46CA10-F3BD-40EC-8466-2CD1FC66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334A30-C400-407E-9DE1-71C1198B2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2F836-5383-4E9E-86E5-DFF432F19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981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C47395E-544C-4246-93BF-3F77C05B595F}"/>
              </a:ext>
            </a:extLst>
          </p:cNvPr>
          <p:cNvGrpSpPr/>
          <p:nvPr userDrawn="1"/>
        </p:nvGrpSpPr>
        <p:grpSpPr>
          <a:xfrm>
            <a:off x="10903384" y="6400800"/>
            <a:ext cx="1007564" cy="338555"/>
            <a:chOff x="582042" y="6267325"/>
            <a:chExt cx="1007564" cy="33855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70F1836C-2341-47CF-B3C1-B7A25F01AD73}"/>
                </a:ext>
              </a:extLst>
            </p:cNvPr>
            <p:cNvSpPr txBox="1"/>
            <p:nvPr userDrawn="1"/>
          </p:nvSpPr>
          <p:spPr>
            <a:xfrm>
              <a:off x="988479" y="6333767"/>
              <a:ext cx="60112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DE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Identity</a:t>
              </a:r>
            </a:p>
          </p:txBody>
        </p:sp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24B7D700-C3C7-4D17-A333-5BD6309445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2042" y="6267325"/>
              <a:ext cx="339536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91885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Two people sitting at a table using a computer.&#10;&#10;Description automatically generated">
            <a:extLst>
              <a:ext uri="{FF2B5EF4-FFF2-40B4-BE49-F238E27FC236}">
                <a16:creationId xmlns:a16="http://schemas.microsoft.com/office/drawing/2014/main" id="{50139D3A-0CA3-4772-ADA6-CC8D563CD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FEDEFEF-B60F-4805-85E3-B7B76477E82C}"/>
              </a:ext>
            </a:extLst>
          </p:cNvPr>
          <p:cNvGrpSpPr/>
          <p:nvPr userDrawn="1"/>
        </p:nvGrpSpPr>
        <p:grpSpPr>
          <a:xfrm>
            <a:off x="471497" y="6278986"/>
            <a:ext cx="1007564" cy="338555"/>
            <a:chOff x="582042" y="6267325"/>
            <a:chExt cx="1007564" cy="338555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004FF0A-5679-4247-98AE-70A84080FE3C}"/>
                </a:ext>
              </a:extLst>
            </p:cNvPr>
            <p:cNvSpPr txBox="1"/>
            <p:nvPr userDrawn="1"/>
          </p:nvSpPr>
          <p:spPr>
            <a:xfrm>
              <a:off x="988479" y="6333767"/>
              <a:ext cx="60112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DE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Identity</a:t>
              </a:r>
            </a:p>
          </p:txBody>
        </p:sp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5BCE15E0-C6AE-410F-A647-3EFD613FEB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2042" y="6267325"/>
              <a:ext cx="339536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3186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0197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081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8900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solidFill>
                  <a:schemeClr val="tx1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solidFill>
                  <a:schemeClr val="tx1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solidFill>
                  <a:schemeClr val="tx1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solidFill>
                  <a:schemeClr val="tx1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solidFill>
                  <a:schemeClr val="tx1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solidFill>
                  <a:schemeClr val="tx1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77905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5234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2034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194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ACDDDDE6-F7A7-4D5D-94CB-36A91DACB5D8}"/>
              </a:ext>
            </a:extLst>
          </p:cNvPr>
          <p:cNvSpPr txBox="1"/>
          <p:nvPr userDrawn="1"/>
        </p:nvSpPr>
        <p:spPr>
          <a:xfrm>
            <a:off x="66006" y="6539519"/>
            <a:ext cx="3157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F2209AE-EE1A-401F-8540-EB6331CE724B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5418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8" r:id="rId1"/>
    <p:sldLayoutId id="2147484819" r:id="rId2"/>
    <p:sldLayoutId id="2147484820" r:id="rId3"/>
    <p:sldLayoutId id="2147484821" r:id="rId4"/>
    <p:sldLayoutId id="2147484822" r:id="rId5"/>
    <p:sldLayoutId id="2147484823" r:id="rId6"/>
    <p:sldLayoutId id="2147484824" r:id="rId7"/>
    <p:sldLayoutId id="2147484825" r:id="rId8"/>
    <p:sldLayoutId id="2147484826" r:id="rId9"/>
    <p:sldLayoutId id="2147484827" r:id="rId10"/>
    <p:sldLayoutId id="2147484828" r:id="rId11"/>
    <p:sldLayoutId id="2147484829" r:id="rId12"/>
    <p:sldLayoutId id="2147484830" r:id="rId13"/>
    <p:sldLayoutId id="2147484831" r:id="rId14"/>
    <p:sldLayoutId id="2147484832" r:id="rId15"/>
    <p:sldLayoutId id="2147484833" r:id="rId16"/>
    <p:sldLayoutId id="2147484834" r:id="rId17"/>
    <p:sldLayoutId id="2147484835" r:id="rId18"/>
    <p:sldLayoutId id="2147484837" r:id="rId19"/>
    <p:sldLayoutId id="2147484838" r:id="rId20"/>
    <p:sldLayoutId id="2147484839" r:id="rId21"/>
    <p:sldLayoutId id="2147484840" r:id="rId22"/>
    <p:sldLayoutId id="2147484841" r:id="rId2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hybrid/how-to-connect-fed-group-claims#configure-the-azure-ad-application-registration-for-group-attribut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microsoftonline.com/536279f6-15cc-45f2-be2d-61e352b51eef/v2.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microsoftonline.com/536279f6-15cc-45f2-be2d-61e352b51eef/v2.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microsoftonline.com/72f988bf-86f1-41af-91ab-2d7cd011db47/v2.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raph.windows.net/72f988bf-86f1-41af-91ab-2d7cd011db47/users/32fe213d-e4d1-4973-96f9-1901ec32a16c/getMemberObject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v1.0/me/transitiveMemberO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develop/howto-add-app-roles-in-azure-ad-app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09841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E13375-F6D8-4E4F-9FF6-0E8333EA8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Security Groups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2F26D8-525D-4CF7-9C25-FD64A65DA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/>
          <a:lstStyle/>
          <a:p>
            <a:r>
              <a:rPr lang="en-US"/>
              <a:t>Not tied to an app, groups can be used in multiple apps and for other access control purposes</a:t>
            </a:r>
          </a:p>
          <a:p>
            <a:r>
              <a:rPr lang="en-US"/>
              <a:t>Cloud only groups provide only the group ID in the token</a:t>
            </a:r>
          </a:p>
          <a:p>
            <a:r>
              <a:rPr lang="en-US"/>
              <a:t>On-Prem groups can use group name instead</a:t>
            </a:r>
          </a:p>
          <a:p>
            <a:r>
              <a:rPr lang="en-US"/>
              <a:t>On-Prem nested groups supported. Every group tier in the token</a:t>
            </a:r>
          </a:p>
          <a:p>
            <a:r>
              <a:rPr lang="en-US"/>
              <a:t>Selecting Application groups will result in only groups the user is a member of that have been assigned to the app will be in the token</a:t>
            </a:r>
          </a:p>
          <a:p>
            <a:r>
              <a:rPr lang="en-US"/>
              <a:t>	Nested groups not supported for Application groups</a:t>
            </a:r>
          </a:p>
          <a:p>
            <a:r>
              <a:rPr lang="en-US"/>
              <a:t>Groups can optionally be represented in the “roles” claim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73FCF3-97D0-4D06-B730-6094336016F4}"/>
              </a:ext>
            </a:extLst>
          </p:cNvPr>
          <p:cNvSpPr/>
          <p:nvPr/>
        </p:nvSpPr>
        <p:spPr>
          <a:xfrm>
            <a:off x="1915897" y="6216134"/>
            <a:ext cx="7152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Configure group claims for applications with Azure Active Directory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4305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AF8F6-AACC-41AF-A45C-51532012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</a:t>
            </a:r>
            <a:br>
              <a:rPr lang="en-US"/>
            </a:br>
            <a:r>
              <a:rPr lang="en-US"/>
              <a:t>Configure Group Claim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EBC51-97A5-48E5-91E9-E16C747C2F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8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3" y="963877"/>
            <a:ext cx="3074773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token with group </a:t>
            </a:r>
            <a:r>
              <a:rPr lang="en-US">
                <a:solidFill>
                  <a:schemeClr val="accent1"/>
                </a:solidFill>
              </a:rPr>
              <a:t>i</a:t>
            </a:r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6DC48-EFEC-40FE-9CF1-003FDAC29A56}"/>
              </a:ext>
            </a:extLst>
          </p:cNvPr>
          <p:cNvSpPr txBox="1"/>
          <p:nvPr/>
        </p:nvSpPr>
        <p:spPr>
          <a:xfrm>
            <a:off x="4274634" y="602166"/>
            <a:ext cx="7079167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48646-235B-4EE0-9133-A62E234B544A}"/>
              </a:ext>
            </a:extLst>
          </p:cNvPr>
          <p:cNvSpPr txBox="1"/>
          <p:nvPr/>
        </p:nvSpPr>
        <p:spPr>
          <a:xfrm>
            <a:off x="4193382" y="602166"/>
            <a:ext cx="7298532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BC636-635D-4ABB-B1A4-6D984F0C6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901" y="79917"/>
            <a:ext cx="6003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43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3" y="963877"/>
            <a:ext cx="3074773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token with group </a:t>
            </a:r>
            <a:r>
              <a:rPr lang="en-US">
                <a:solidFill>
                  <a:schemeClr val="accent1"/>
                </a:solidFill>
              </a:rPr>
              <a:t>names</a:t>
            </a:r>
            <a:endParaRPr lang="en-US" sz="4400" kern="12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6DC48-EFEC-40FE-9CF1-003FDAC29A56}"/>
              </a:ext>
            </a:extLst>
          </p:cNvPr>
          <p:cNvSpPr txBox="1"/>
          <p:nvPr/>
        </p:nvSpPr>
        <p:spPr>
          <a:xfrm>
            <a:off x="4274634" y="602166"/>
            <a:ext cx="7079167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48646-235B-4EE0-9133-A62E234B544A}"/>
              </a:ext>
            </a:extLst>
          </p:cNvPr>
          <p:cNvSpPr txBox="1"/>
          <p:nvPr/>
        </p:nvSpPr>
        <p:spPr>
          <a:xfrm>
            <a:off x="4193382" y="602166"/>
            <a:ext cx="7298532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B26CE-3DEB-4D93-8085-F6D4D782C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326" y="0"/>
            <a:ext cx="6885366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565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215120-B53A-4D89-9EDC-EE39C705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Groups overage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D1284C-ED15-43C1-AC9F-FADDAD28A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964162"/>
          </a:xfrm>
        </p:spPr>
        <p:txBody>
          <a:bodyPr/>
          <a:lstStyle/>
          <a:p>
            <a:r>
              <a:rPr lang="en-US"/>
              <a:t>Groups claim limited to 200 groups for JWT tokens</a:t>
            </a:r>
          </a:p>
          <a:p>
            <a:r>
              <a:rPr lang="en-US"/>
              <a:t>Groups claim limited to 150 groups for SAML tokens</a:t>
            </a:r>
          </a:p>
          <a:p>
            <a:r>
              <a:rPr lang="en-US"/>
              <a:t>Groups claim limited to 6 groups when using the implicit flow</a:t>
            </a:r>
          </a:p>
          <a:p>
            <a:r>
              <a:rPr lang="en-US"/>
              <a:t>	Implicit flow not  recommended for SPAs</a:t>
            </a:r>
          </a:p>
          <a:p>
            <a:r>
              <a:rPr lang="en-US"/>
              <a:t>	Implicit flow used in web apps (hybrid flow)</a:t>
            </a:r>
          </a:p>
          <a:p>
            <a:endParaRPr lang="en-US"/>
          </a:p>
          <a:p>
            <a:r>
              <a:rPr lang="en-US"/>
              <a:t>Apps must implement Microsoft Graph based group membership checking when configured for groups claim in the token</a:t>
            </a:r>
          </a:p>
        </p:txBody>
      </p:sp>
    </p:spTree>
    <p:extLst>
      <p:ext uri="{BB962C8B-B14F-4D97-AF65-F5344CB8AC3E}">
        <p14:creationId xmlns:p14="http://schemas.microsoft.com/office/powerpoint/2010/main" val="22080710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A9299-1787-456A-A736-90AFF9E84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05" y="780853"/>
            <a:ext cx="3468699" cy="4610993"/>
          </a:xfrm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/>
            <a:r>
              <a:rPr lang="en-US" kern="120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Token with overage </a:t>
            </a:r>
            <a:br>
              <a:rPr lang="en-US" sz="4000" kern="1200">
                <a:solidFill>
                  <a:srgbClr val="0070C0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>
                <a:solidFill>
                  <a:srgbClr val="0070C0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2700">
                <a:solidFill>
                  <a:srgbClr val="0070C0"/>
                </a:solidFill>
                <a:ea typeface="+mj-ea"/>
                <a:cs typeface="+mj-cs"/>
              </a:rPr>
              <a:t>mitted when a user is member of more groups than the overage limit </a:t>
            </a:r>
            <a:br>
              <a:rPr lang="en-US" sz="2700">
                <a:solidFill>
                  <a:srgbClr val="0070C0"/>
                </a:solidFill>
                <a:ea typeface="+mj-ea"/>
                <a:cs typeface="+mj-cs"/>
              </a:rPr>
            </a:br>
            <a:br>
              <a:rPr lang="en-US" sz="2700">
                <a:solidFill>
                  <a:srgbClr val="0070C0"/>
                </a:solidFill>
                <a:ea typeface="+mj-ea"/>
                <a:cs typeface="+mj-cs"/>
              </a:rPr>
            </a:br>
            <a:r>
              <a:rPr lang="en-US" sz="2700" b="1">
                <a:solidFill>
                  <a:srgbClr val="FF0000"/>
                </a:solidFill>
              </a:rPr>
              <a:t>200</a:t>
            </a:r>
            <a:r>
              <a:rPr lang="en-US" sz="2700">
                <a:solidFill>
                  <a:srgbClr val="0070C0"/>
                </a:solidFill>
              </a:rPr>
              <a:t> for JWT tokens</a:t>
            </a:r>
            <a:br>
              <a:rPr lang="en-US" sz="2700">
                <a:solidFill>
                  <a:srgbClr val="0070C0"/>
                </a:solidFill>
                <a:ea typeface="+mj-ea"/>
                <a:cs typeface="+mj-cs"/>
              </a:rPr>
            </a:br>
            <a:r>
              <a:rPr lang="en-US" sz="2700" b="1">
                <a:solidFill>
                  <a:srgbClr val="FF0000"/>
                </a:solidFill>
                <a:ea typeface="+mj-ea"/>
                <a:cs typeface="+mj-cs"/>
              </a:rPr>
              <a:t>150</a:t>
            </a:r>
            <a:r>
              <a:rPr lang="en-US" sz="2700">
                <a:solidFill>
                  <a:srgbClr val="0070C0"/>
                </a:solidFill>
                <a:ea typeface="+mj-ea"/>
                <a:cs typeface="+mj-cs"/>
              </a:rPr>
              <a:t> for SAML tokens</a:t>
            </a:r>
            <a:br>
              <a:rPr lang="en-US" sz="2700">
                <a:solidFill>
                  <a:srgbClr val="0070C0"/>
                </a:solidFill>
                <a:ea typeface="+mj-ea"/>
                <a:cs typeface="+mj-cs"/>
              </a:rPr>
            </a:br>
            <a:endParaRPr lang="en-US" sz="2700" kern="1200">
              <a:solidFill>
                <a:srgbClr val="0070C0"/>
              </a:solidFill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BBA880-F547-4184-A27E-5B21E792AE09}"/>
              </a:ext>
            </a:extLst>
          </p:cNvPr>
          <p:cNvSpPr/>
          <p:nvPr/>
        </p:nvSpPr>
        <p:spPr>
          <a:xfrm>
            <a:off x="4848224" y="998340"/>
            <a:ext cx="4660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9CD079-637A-4AEC-A220-A4BAD253E745}"/>
              </a:ext>
            </a:extLst>
          </p:cNvPr>
          <p:cNvSpPr/>
          <p:nvPr/>
        </p:nvSpPr>
        <p:spPr>
          <a:xfrm>
            <a:off x="4077279" y="867531"/>
            <a:ext cx="7788489" cy="4524315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aud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"19a7ff3f-24fd-40ba-884b-f00e00179fdf"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https://login.microsoftonline.com/72f988bf-86f1-41af-91ab-2d7cd011db47/v2.0"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iat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1563966830,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nbf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1563966830,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"exp"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1563970730,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"_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claim_names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groups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"src1"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"_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claim_sources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"src1"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"endpoint"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https://graph.windows.net/72f988bf-86f1-41af-91ab-2d7cd011db47/users/32fe213d-e4d1-4973-96f9-1901ec32a16c/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getMemberObjects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00FF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aio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AWQAm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/8MAAAG29wflVSWrAYPL8T"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"name"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"Kalyan Krishna"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"32fe213d-e4d1-4973-96f9-1901ec32a16c"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preferred_username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"kkrishna@microsoft.com"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"sub"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"mPkIo6qb0M8qYT5ULpqXJscrKhWkz-FecFsRA4NeH8w"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"72f988bf-86f1-41af-91ab-2d7cd011db47"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uti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"38iX3BfTa0S3IOKfdLoJAA"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ver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"2.0"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61E1D2-1486-4347-90C3-AD733EF3CA86}"/>
              </a:ext>
            </a:extLst>
          </p:cNvPr>
          <p:cNvSpPr txBox="1"/>
          <p:nvPr/>
        </p:nvSpPr>
        <p:spPr>
          <a:xfrm>
            <a:off x="10543595" y="2932460"/>
            <a:ext cx="132217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>
                <a:solidFill>
                  <a:srgbClr val="FF0000"/>
                </a:solidFill>
              </a:rPr>
              <a:t>Don’t use</a:t>
            </a:r>
          </a:p>
        </p:txBody>
      </p:sp>
    </p:spTree>
    <p:extLst>
      <p:ext uri="{BB962C8B-B14F-4D97-AF65-F5344CB8AC3E}">
        <p14:creationId xmlns:p14="http://schemas.microsoft.com/office/powerpoint/2010/main" val="89221050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074773" cy="4930246"/>
          </a:xfrm>
          <a:ln>
            <a:solidFill>
              <a:schemeClr val="accent3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Groups overage claim- Implicit 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6DC48-EFEC-40FE-9CF1-003FDAC29A56}"/>
              </a:ext>
            </a:extLst>
          </p:cNvPr>
          <p:cNvSpPr txBox="1"/>
          <p:nvPr/>
        </p:nvSpPr>
        <p:spPr>
          <a:xfrm>
            <a:off x="4777947" y="963877"/>
            <a:ext cx="6575854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1E5C1-7AA0-41C9-902C-917441DA42F3}"/>
              </a:ext>
            </a:extLst>
          </p:cNvPr>
          <p:cNvSpPr txBox="1"/>
          <p:nvPr/>
        </p:nvSpPr>
        <p:spPr>
          <a:xfrm>
            <a:off x="4438650" y="1116277"/>
            <a:ext cx="7067551" cy="4930246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overage indication and limits are different than the apps using other flows.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claim named </a:t>
            </a:r>
            <a:r>
              <a:rPr kumimoji="0" lang="en-US" sz="2400" b="1" i="1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hasgroups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a value of true will be present in the token instead of the overage (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_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claim_names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claim .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maximum number of groups provided in the groups claim is limited to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 (six)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This is done to prevent  the URI fragment beyond the URL length limits.</a:t>
            </a:r>
          </a:p>
        </p:txBody>
      </p:sp>
    </p:spTree>
    <p:extLst>
      <p:ext uri="{BB962C8B-B14F-4D97-AF65-F5344CB8AC3E}">
        <p14:creationId xmlns:p14="http://schemas.microsoft.com/office/powerpoint/2010/main" val="10072538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79" y="963877"/>
            <a:ext cx="3842425" cy="4930246"/>
          </a:xfr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Steps to process groups claim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6DC48-EFEC-40FE-9CF1-003FDAC29A56}"/>
              </a:ext>
            </a:extLst>
          </p:cNvPr>
          <p:cNvSpPr txBox="1"/>
          <p:nvPr/>
        </p:nvSpPr>
        <p:spPr>
          <a:xfrm>
            <a:off x="4777947" y="398834"/>
            <a:ext cx="6575854" cy="607006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Check for:</a:t>
            </a:r>
          </a:p>
          <a:p>
            <a:pPr marL="74293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the claim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_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claim_names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with one of the values being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groups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.</a:t>
            </a:r>
          </a:p>
          <a:p>
            <a:pPr marL="74293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353535"/>
                </a:solidFill>
                <a:latin typeface="Segoe UI Semilight"/>
              </a:rPr>
              <a:t>The </a:t>
            </a:r>
            <a:r>
              <a:rPr lang="en-US" sz="2400" dirty="0" err="1">
                <a:solidFill>
                  <a:srgbClr val="FF0000"/>
                </a:solidFill>
                <a:latin typeface="Segoe UI Semilight"/>
              </a:rPr>
              <a:t>hasgroups</a:t>
            </a:r>
            <a:r>
              <a:rPr lang="en-US" sz="2400" dirty="0">
                <a:solidFill>
                  <a:srgbClr val="353535"/>
                </a:solidFill>
                <a:latin typeface="Segoe UI Semilight"/>
              </a:rPr>
              <a:t> claim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</a:t>
            </a:r>
            <a:endParaRPr lang="en-US" sz="2400" dirty="0">
              <a:solidFill>
                <a:srgbClr val="353535"/>
              </a:solidFill>
              <a:latin typeface="Segoe UI Semilight"/>
            </a:endParaRPr>
          </a:p>
          <a:p>
            <a:pPr marL="74293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These indicates overage.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28575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found, make a call to </a:t>
            </a:r>
            <a:r>
              <a:rPr lang="en-US" sz="2400" dirty="0">
                <a:solidFill>
                  <a:srgbClr val="353535"/>
                </a:solidFill>
                <a:latin typeface="Calibri" panose="020F0502020204030204"/>
                <a:hlinkClick r:id="rId3"/>
              </a:rPr>
              <a:t>https://graph.microsoft.com/v1.0/me/transitiveMemberOf</a:t>
            </a:r>
            <a:r>
              <a:rPr lang="en-US" sz="2400" dirty="0">
                <a:solidFill>
                  <a:srgbClr val="353535"/>
                </a:solidFill>
                <a:latin typeface="Calibri" panose="020F0502020204030204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fetch user’s groups.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requires an access token for Graph with the </a:t>
            </a:r>
            <a:r>
              <a:rPr kumimoji="0" lang="en-US" sz="2400" b="1" i="0" u="sng" strike="noStrike" kern="120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User.Read</a:t>
            </a:r>
            <a:r>
              <a:rPr kumimoji="0" lang="en-US" sz="2400" b="0" i="0" u="sng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permission</a:t>
            </a:r>
            <a:endParaRPr kumimoji="0" lang="en-US" sz="2400" b="0" i="0" u="sng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If none found, look into 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groups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claim for user’s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groups.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9666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44BD1-6AFC-4316-8768-493E04DD3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3035808"/>
            <a:ext cx="7459033" cy="498598"/>
          </a:xfrm>
        </p:spPr>
        <p:txBody>
          <a:bodyPr/>
          <a:lstStyle/>
          <a:p>
            <a:r>
              <a:rPr lang="en-US"/>
              <a:t>App Roles for Users and Groups</a:t>
            </a:r>
          </a:p>
        </p:txBody>
      </p:sp>
    </p:spTree>
    <p:extLst>
      <p:ext uri="{BB962C8B-B14F-4D97-AF65-F5344CB8AC3E}">
        <p14:creationId xmlns:p14="http://schemas.microsoft.com/office/powerpoint/2010/main" val="92178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FDDD1-187E-4AB4-AD84-BC9EED1EC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 Roles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8BF7E-C713-44B8-BDE0-2511FD0F5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465016"/>
          </a:xfrm>
        </p:spPr>
        <p:txBody>
          <a:bodyPr/>
          <a:lstStyle/>
          <a:p>
            <a:r>
              <a:rPr lang="en-US"/>
              <a:t>Used to assign permissions to users and groups</a:t>
            </a:r>
          </a:p>
          <a:p>
            <a:r>
              <a:rPr lang="en-US"/>
              <a:t>Specific to the application</a:t>
            </a:r>
          </a:p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977757-6D6A-455C-A1B8-57802AC35479}"/>
              </a:ext>
            </a:extLst>
          </p:cNvPr>
          <p:cNvSpPr/>
          <p:nvPr/>
        </p:nvSpPr>
        <p:spPr>
          <a:xfrm>
            <a:off x="2110981" y="5552658"/>
            <a:ext cx="6935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hlinkClick r:id="rId3"/>
              </a:rPr>
              <a:t>How to: Add app roles in your application and receive them in the token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9501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6EFF-5759-4318-B552-993CBDF8E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41" y="1455539"/>
            <a:ext cx="5943600" cy="553998"/>
          </a:xfrm>
        </p:spPr>
        <p:txBody>
          <a:bodyPr/>
          <a:lstStyle/>
          <a:p>
            <a:r>
              <a:rPr lang="en-US"/>
              <a:t>Before we get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DEB85-D4F4-49E6-A77D-626ABA3A85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0" y="2632472"/>
            <a:ext cx="11027347" cy="22313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/>
              <a:t>We are recording the sessions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/>
              <a:t>Please mute your microphone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/>
              <a:t>Please type your comments and questions into the chat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/>
              <a:t>You can also come out of mute to ask a question or make a comment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/>
              <a:t>Raise your hands in Teams, but this is harder for the presenter to see.</a:t>
            </a: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DF5B3-6613-488A-9402-B08463EE9C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3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br>
              <a:rPr lang="en-US"/>
            </a:br>
            <a:r>
              <a:rPr lang="en-US"/>
              <a:t>App Roles assigned to Users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E47A06-503A-4E7D-97D6-BD91E1AD71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778C6A9-B447-4688-9B6E-A8C0A160D46C}"/>
              </a:ext>
            </a:extLst>
          </p:cNvPr>
          <p:cNvSpPr txBox="1">
            <a:spLocks/>
          </p:cNvSpPr>
          <p:nvPr/>
        </p:nvSpPr>
        <p:spPr>
          <a:xfrm>
            <a:off x="1769831" y="5945897"/>
            <a:ext cx="8652338" cy="78574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ctr"/>
            <a:r>
              <a:rPr lang="en-US" sz="40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http://aka.ms/approles</a:t>
            </a:r>
            <a:endParaRPr kumimoji="0" lang="en-US" sz="4000" b="0" i="0" u="none" strike="noStrike" kern="1200" cap="none" spc="-100" normalizeH="0" baseline="0" noProof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54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50C10-031D-4BDD-9D81-D72AB9148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120285"/>
            <a:ext cx="3348227" cy="2809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Id_token with groups and roles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3AD83FA-1F7F-44F5-9BDF-24C2E552B3F2}"/>
              </a:ext>
            </a:extLst>
          </p:cNvPr>
          <p:cNvSpPr txBox="1">
            <a:spLocks/>
          </p:cNvSpPr>
          <p:nvPr/>
        </p:nvSpPr>
        <p:spPr>
          <a:xfrm>
            <a:off x="326957" y="1195913"/>
            <a:ext cx="2697944" cy="41549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32742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4000" b="1" spc="-147">
                <a:ln w="3175">
                  <a:noFill/>
                </a:ln>
                <a:solidFill>
                  <a:schemeClr val="accent1"/>
                </a:solidFill>
                <a:ea typeface="+mn-ea"/>
                <a:cs typeface="Segoe UI" pitchFamily="34" charset="0"/>
              </a:rPr>
              <a:t>Roles in a token will be provided in the “roles” claim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2427C8-FBF5-4B14-8A87-FAA89B1F11EA}"/>
              </a:ext>
            </a:extLst>
          </p:cNvPr>
          <p:cNvSpPr/>
          <p:nvPr/>
        </p:nvSpPr>
        <p:spPr>
          <a:xfrm>
            <a:off x="3502617" y="1351508"/>
            <a:ext cx="7517606" cy="4154984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"aud"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"300e33f5-e62e-4581-acd2-542ece0965cc"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htps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://login.microsoftonline.com/536279f6-15cc-45f2-be2d-61e352b51eef/v2.0"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iat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1563969244,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nbf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1563969244,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"exp"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1563973144,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aio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AeQAG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/8MAAAAYPOQy4ROQXwGbt+LpH37Q8I="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"groups"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1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MSDemoUsers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"name"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"Kalyan Krishna"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"nonce"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"6369956633167913NDUwODI0"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"oid"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"98d51ac8-a756-43ef-876f-e7e64c89b323"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preferred_username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"kkrishna@contosoorg.net"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roles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1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DirectoryViewers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"sub"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"bGcfwO94xuVM7Dv-O62Bb76ZlB9RzHa0R-48jtQgKgg"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"536279f6-15cc-45f2-be2d-61e352b51eef"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uti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"WQBn7mDb2UygvE7fPrIfAA"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ver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"2.0"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D42496-20E8-4850-AD44-DF00F8F833AC}"/>
              </a:ext>
            </a:extLst>
          </p:cNvPr>
          <p:cNvSpPr txBox="1">
            <a:spLocks/>
          </p:cNvSpPr>
          <p:nvPr/>
        </p:nvSpPr>
        <p:spPr>
          <a:xfrm>
            <a:off x="533212" y="117783"/>
            <a:ext cx="10515600" cy="784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App roles for users</a:t>
            </a:r>
          </a:p>
        </p:txBody>
      </p:sp>
    </p:spTree>
    <p:extLst>
      <p:ext uri="{BB962C8B-B14F-4D97-AF65-F5344CB8AC3E}">
        <p14:creationId xmlns:p14="http://schemas.microsoft.com/office/powerpoint/2010/main" val="331148821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51FF0-C1EB-4001-9FCB-5A6BA7506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FEBE74-E5B4-4B0E-A5CE-6C35DD9D50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5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DD5FC-DA72-414F-BB3E-8A647D35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28195-9E75-4CAD-AE1D-B9E9F9E85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27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A7AD83-4339-4211-BAEF-ADD0DCB5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Token Customization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2673BD-3AD8-4466-9CBB-51A6AD3A1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4230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524ED-03F5-5B4C-B021-3F6A5789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customize?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76B4C-3714-5C4F-A543-E85A2A0CF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Include optional claims</a:t>
            </a:r>
          </a:p>
          <a:p>
            <a:r>
              <a:rPr lang="en-US"/>
              <a:t>Drive authorization decisions in your applications</a:t>
            </a:r>
          </a:p>
          <a:p>
            <a:r>
              <a:rPr lang="en-US"/>
              <a:t>Light up different parts of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2852551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48C460-F402-44A6-A533-FDA39825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Claims Mapping vs Optional Claims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DFB000-577E-4CC9-B164-F3637E92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US"/>
              <a:t>Claims Mapping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606A80-034B-4D66-85EA-6A5F1755B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r>
              <a:rPr lang="en-US"/>
              <a:t>Tenant-specific information (e.g. </a:t>
            </a:r>
            <a:r>
              <a:rPr lang="en-US" err="1"/>
              <a:t>EmployeeID</a:t>
            </a:r>
            <a:r>
              <a:rPr lang="en-US"/>
              <a:t> or </a:t>
            </a:r>
            <a:r>
              <a:rPr lang="en-US" err="1"/>
              <a:t>DivisionName</a:t>
            </a:r>
            <a:r>
              <a:rPr lang="en-US"/>
              <a:t>) that has no schema</a:t>
            </a:r>
          </a:p>
          <a:p>
            <a:r>
              <a:rPr lang="en-US"/>
              <a:t>Applies at a service principal level, controlled by admin</a:t>
            </a:r>
          </a:p>
          <a:p>
            <a:r>
              <a:rPr lang="en-US"/>
              <a:t>Useful for moving LOB apps to the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D2097-3785-4E6C-9886-49F38763E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/>
              <a:t>Optional Claims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4B868-0C10-42DC-BD3D-5D4D0249E3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en-US"/>
              <a:t>Generic information that every tenant can have, with a defined schema</a:t>
            </a:r>
          </a:p>
          <a:p>
            <a:r>
              <a:rPr lang="en-US"/>
              <a:t>Applies at an application registration level, controlled by app developer</a:t>
            </a:r>
          </a:p>
        </p:txBody>
      </p:sp>
    </p:spTree>
    <p:extLst>
      <p:ext uri="{BB962C8B-B14F-4D97-AF65-F5344CB8AC3E}">
        <p14:creationId xmlns:p14="http://schemas.microsoft.com/office/powerpoint/2010/main" val="49669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48CE4D-DDB0-334E-AB9C-5AFA893D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What can you customize?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94CFE-5E68-8345-B24B-69424A10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>
            <a:normAutofit/>
          </a:bodyPr>
          <a:lstStyle/>
          <a:p>
            <a:r>
              <a:rPr lang="en-US"/>
              <a:t>ID Token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0515EF-8539-D94B-972E-33FA9E709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n-US"/>
              <a:t>Intended for the client application.</a:t>
            </a:r>
          </a:p>
          <a:p>
            <a:r>
              <a:rPr lang="en-US"/>
              <a:t>The request to customize goes in the client application registration.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2AD7F6-EF97-F54C-AE41-3369B2C41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>
            <a:normAutofit/>
          </a:bodyPr>
          <a:lstStyle/>
          <a:p>
            <a:r>
              <a:rPr lang="en-US"/>
              <a:t>Access Token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470609-6E68-894B-AC38-8F40CE6BF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n-US"/>
              <a:t>Intended for the API.</a:t>
            </a:r>
          </a:p>
          <a:p>
            <a:r>
              <a:rPr lang="en-US"/>
              <a:t>The request to customize goes into the API registration.</a:t>
            </a:r>
          </a:p>
        </p:txBody>
      </p:sp>
    </p:spTree>
    <p:extLst>
      <p:ext uri="{BB962C8B-B14F-4D97-AF65-F5344CB8AC3E}">
        <p14:creationId xmlns:p14="http://schemas.microsoft.com/office/powerpoint/2010/main" val="1250221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94CEAAC-D26D-4993-94CC-22CE1C0C8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9144000" cy="997196"/>
          </a:xfrm>
        </p:spPr>
        <p:txBody>
          <a:bodyPr/>
          <a:lstStyle/>
          <a:p>
            <a:r>
              <a:rPr lang="en-US"/>
              <a:t>Demo </a:t>
            </a:r>
            <a:br>
              <a:rPr lang="en-US"/>
            </a:br>
            <a:r>
              <a:rPr lang="en-US"/>
              <a:t>Adding Optional Claims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10055-6850-47F3-8F94-A8CA36DF81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5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0F6A4C-93AF-4A4B-8455-C28DA0CB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groups for authorization</a:t>
            </a:r>
          </a:p>
        </p:txBody>
      </p:sp>
    </p:spTree>
    <p:extLst>
      <p:ext uri="{BB962C8B-B14F-4D97-AF65-F5344CB8AC3E}">
        <p14:creationId xmlns:p14="http://schemas.microsoft.com/office/powerpoint/2010/main" val="79156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AF8F6-AACC-41AF-A45C-51532012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</a:t>
            </a:r>
            <a:br>
              <a:rPr lang="en-US"/>
            </a:br>
            <a:r>
              <a:rPr lang="en-US"/>
              <a:t>Enterprise App Users and Groups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FB8E5-89B0-4B30-9D2F-B4042E3C42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5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0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1359</Words>
  <Application>Microsoft Office PowerPoint</Application>
  <PresentationFormat>Widescreen</PresentationFormat>
  <Paragraphs>171</Paragraphs>
  <Slides>23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PowerPoint Presentation</vt:lpstr>
      <vt:lpstr>Before we get started</vt:lpstr>
      <vt:lpstr>Token Customization</vt:lpstr>
      <vt:lpstr>Why customize?</vt:lpstr>
      <vt:lpstr>Claims Mapping vs Optional Claims</vt:lpstr>
      <vt:lpstr>What can you customize?</vt:lpstr>
      <vt:lpstr>Demo  Adding Optional Claims</vt:lpstr>
      <vt:lpstr>Using groups for authorization</vt:lpstr>
      <vt:lpstr>Demo  Enterprise App Users and Groups</vt:lpstr>
      <vt:lpstr>Security Groups</vt:lpstr>
      <vt:lpstr>Demo  Configure Group Claim</vt:lpstr>
      <vt:lpstr>A token with group ids</vt:lpstr>
      <vt:lpstr>A token with group names</vt:lpstr>
      <vt:lpstr>Groups overage</vt:lpstr>
      <vt:lpstr>Token with overage   Emitted when a user is member of more groups than the overage limit   200 for JWT tokens 150 for SAML tokens </vt:lpstr>
      <vt:lpstr>Groups overage claim- Implicit flow</vt:lpstr>
      <vt:lpstr>Steps to process groups claim</vt:lpstr>
      <vt:lpstr>App Roles for Users and Groups</vt:lpstr>
      <vt:lpstr>App Roles</vt:lpstr>
      <vt:lpstr>Demo App Roles assigned to Users</vt:lpstr>
      <vt:lpstr>Id_token with groups and roles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2022-12-09T21:34:55Z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2022-02-25T06:05:32Z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d7f37b29-72fb-4d65-b0a2-47f5d2abe525</vt:lpwstr>
  </property>
  <property fmtid="{D5CDD505-2E9C-101B-9397-08002B2CF9AE}" pid="8" name="MSIP_Label_f42aa342-8706-4288-bd11-ebb85995028c_ContentBits">
    <vt:lpwstr>0</vt:lpwstr>
  </property>
</Properties>
</file>